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62" r:id="rId6"/>
    <p:sldId id="263" r:id="rId7"/>
    <p:sldId id="264" r:id="rId8"/>
    <p:sldId id="265" r:id="rId9"/>
    <p:sldId id="266" r:id="rId10"/>
    <p:sldId id="267"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0" autoAdjust="0"/>
    <p:restoredTop sz="94660"/>
  </p:normalViewPr>
  <p:slideViewPr>
    <p:cSldViewPr snapToGrid="0">
      <p:cViewPr varScale="1">
        <p:scale>
          <a:sx n="95" d="100"/>
          <a:sy n="95" d="100"/>
        </p:scale>
        <p:origin x="161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6B61267-2815-4B94-B42B-A59A7EC5AE0A}" type="datetimeFigureOut">
              <a:rPr lang="en-US" smtClean="0"/>
              <a:t>2/24/21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5D7295-E08C-47E9-8164-01DB011C19D7}" type="slidenum">
              <a:rPr lang="en-US" smtClean="0"/>
              <a:t>‹#›</a:t>
            </a:fld>
            <a:endParaRPr lang="en-US"/>
          </a:p>
        </p:txBody>
      </p:sp>
    </p:spTree>
    <p:extLst>
      <p:ext uri="{BB962C8B-B14F-4D97-AF65-F5344CB8AC3E}">
        <p14:creationId xmlns:p14="http://schemas.microsoft.com/office/powerpoint/2010/main" val="586509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B61267-2815-4B94-B42B-A59A7EC5AE0A}" type="datetimeFigureOut">
              <a:rPr lang="en-US" smtClean="0"/>
              <a:t>2/24/21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5D7295-E08C-47E9-8164-01DB011C19D7}" type="slidenum">
              <a:rPr lang="en-US" smtClean="0"/>
              <a:t>‹#›</a:t>
            </a:fld>
            <a:endParaRPr lang="en-US"/>
          </a:p>
        </p:txBody>
      </p:sp>
    </p:spTree>
    <p:extLst>
      <p:ext uri="{BB962C8B-B14F-4D97-AF65-F5344CB8AC3E}">
        <p14:creationId xmlns:p14="http://schemas.microsoft.com/office/powerpoint/2010/main" val="2746266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B61267-2815-4B94-B42B-A59A7EC5AE0A}" type="datetimeFigureOut">
              <a:rPr lang="en-US" smtClean="0"/>
              <a:t>2/24/21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5D7295-E08C-47E9-8164-01DB011C19D7}" type="slidenum">
              <a:rPr lang="en-US" smtClean="0"/>
              <a:t>‹#›</a:t>
            </a:fld>
            <a:endParaRPr lang="en-US"/>
          </a:p>
        </p:txBody>
      </p:sp>
    </p:spTree>
    <p:extLst>
      <p:ext uri="{BB962C8B-B14F-4D97-AF65-F5344CB8AC3E}">
        <p14:creationId xmlns:p14="http://schemas.microsoft.com/office/powerpoint/2010/main" val="1580927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B61267-2815-4B94-B42B-A59A7EC5AE0A}" type="datetimeFigureOut">
              <a:rPr lang="en-US" smtClean="0"/>
              <a:t>2/24/21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5D7295-E08C-47E9-8164-01DB011C19D7}" type="slidenum">
              <a:rPr lang="en-US" smtClean="0"/>
              <a:t>‹#›</a:t>
            </a:fld>
            <a:endParaRPr lang="en-US"/>
          </a:p>
        </p:txBody>
      </p:sp>
    </p:spTree>
    <p:extLst>
      <p:ext uri="{BB962C8B-B14F-4D97-AF65-F5344CB8AC3E}">
        <p14:creationId xmlns:p14="http://schemas.microsoft.com/office/powerpoint/2010/main" val="2736508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B61267-2815-4B94-B42B-A59A7EC5AE0A}" type="datetimeFigureOut">
              <a:rPr lang="en-US" smtClean="0"/>
              <a:t>2/24/21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5D7295-E08C-47E9-8164-01DB011C19D7}" type="slidenum">
              <a:rPr lang="en-US" smtClean="0"/>
              <a:t>‹#›</a:t>
            </a:fld>
            <a:endParaRPr lang="en-US"/>
          </a:p>
        </p:txBody>
      </p:sp>
    </p:spTree>
    <p:extLst>
      <p:ext uri="{BB962C8B-B14F-4D97-AF65-F5344CB8AC3E}">
        <p14:creationId xmlns:p14="http://schemas.microsoft.com/office/powerpoint/2010/main" val="1845734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6B61267-2815-4B94-B42B-A59A7EC5AE0A}" type="datetimeFigureOut">
              <a:rPr lang="en-US" smtClean="0"/>
              <a:t>2/24/21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5D7295-E08C-47E9-8164-01DB011C19D7}" type="slidenum">
              <a:rPr lang="en-US" smtClean="0"/>
              <a:t>‹#›</a:t>
            </a:fld>
            <a:endParaRPr lang="en-US"/>
          </a:p>
        </p:txBody>
      </p:sp>
    </p:spTree>
    <p:extLst>
      <p:ext uri="{BB962C8B-B14F-4D97-AF65-F5344CB8AC3E}">
        <p14:creationId xmlns:p14="http://schemas.microsoft.com/office/powerpoint/2010/main" val="3791002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B61267-2815-4B94-B42B-A59A7EC5AE0A}" type="datetimeFigureOut">
              <a:rPr lang="en-US" smtClean="0"/>
              <a:t>2/24/21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5D7295-E08C-47E9-8164-01DB011C19D7}" type="slidenum">
              <a:rPr lang="en-US" smtClean="0"/>
              <a:t>‹#›</a:t>
            </a:fld>
            <a:endParaRPr lang="en-US"/>
          </a:p>
        </p:txBody>
      </p:sp>
    </p:spTree>
    <p:extLst>
      <p:ext uri="{BB962C8B-B14F-4D97-AF65-F5344CB8AC3E}">
        <p14:creationId xmlns:p14="http://schemas.microsoft.com/office/powerpoint/2010/main" val="2807827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6B61267-2815-4B94-B42B-A59A7EC5AE0A}" type="datetimeFigureOut">
              <a:rPr lang="en-US" smtClean="0"/>
              <a:t>2/24/21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5D7295-E08C-47E9-8164-01DB011C19D7}" type="slidenum">
              <a:rPr lang="en-US" smtClean="0"/>
              <a:t>‹#›</a:t>
            </a:fld>
            <a:endParaRPr lang="en-US"/>
          </a:p>
        </p:txBody>
      </p:sp>
    </p:spTree>
    <p:extLst>
      <p:ext uri="{BB962C8B-B14F-4D97-AF65-F5344CB8AC3E}">
        <p14:creationId xmlns:p14="http://schemas.microsoft.com/office/powerpoint/2010/main" val="1925755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B61267-2815-4B94-B42B-A59A7EC5AE0A}" type="datetimeFigureOut">
              <a:rPr lang="en-US" smtClean="0"/>
              <a:t>2/24/21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5D7295-E08C-47E9-8164-01DB011C19D7}" type="slidenum">
              <a:rPr lang="en-US" smtClean="0"/>
              <a:t>‹#›</a:t>
            </a:fld>
            <a:endParaRPr lang="en-US"/>
          </a:p>
        </p:txBody>
      </p:sp>
    </p:spTree>
    <p:extLst>
      <p:ext uri="{BB962C8B-B14F-4D97-AF65-F5344CB8AC3E}">
        <p14:creationId xmlns:p14="http://schemas.microsoft.com/office/powerpoint/2010/main" val="1251741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6B61267-2815-4B94-B42B-A59A7EC5AE0A}" type="datetimeFigureOut">
              <a:rPr lang="en-US" smtClean="0"/>
              <a:t>2/24/21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5D7295-E08C-47E9-8164-01DB011C19D7}" type="slidenum">
              <a:rPr lang="en-US" smtClean="0"/>
              <a:t>‹#›</a:t>
            </a:fld>
            <a:endParaRPr lang="en-US"/>
          </a:p>
        </p:txBody>
      </p:sp>
    </p:spTree>
    <p:extLst>
      <p:ext uri="{BB962C8B-B14F-4D97-AF65-F5344CB8AC3E}">
        <p14:creationId xmlns:p14="http://schemas.microsoft.com/office/powerpoint/2010/main" val="2310732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6B61267-2815-4B94-B42B-A59A7EC5AE0A}" type="datetimeFigureOut">
              <a:rPr lang="en-US" smtClean="0"/>
              <a:t>2/24/21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5D7295-E08C-47E9-8164-01DB011C19D7}" type="slidenum">
              <a:rPr lang="en-US" smtClean="0"/>
              <a:t>‹#›</a:t>
            </a:fld>
            <a:endParaRPr lang="en-US"/>
          </a:p>
        </p:txBody>
      </p:sp>
    </p:spTree>
    <p:extLst>
      <p:ext uri="{BB962C8B-B14F-4D97-AF65-F5344CB8AC3E}">
        <p14:creationId xmlns:p14="http://schemas.microsoft.com/office/powerpoint/2010/main" val="1198292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B61267-2815-4B94-B42B-A59A7EC5AE0A}" type="datetimeFigureOut">
              <a:rPr lang="en-US" smtClean="0"/>
              <a:t>2/24/21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D7295-E08C-47E9-8164-01DB011C19D7}" type="slidenum">
              <a:rPr lang="en-US" smtClean="0"/>
              <a:t>‹#›</a:t>
            </a:fld>
            <a:endParaRPr lang="en-US"/>
          </a:p>
        </p:txBody>
      </p:sp>
    </p:spTree>
    <p:extLst>
      <p:ext uri="{BB962C8B-B14F-4D97-AF65-F5344CB8AC3E}">
        <p14:creationId xmlns:p14="http://schemas.microsoft.com/office/powerpoint/2010/main" val="25314466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transparency.de/" TargetMode="External"/><Relationship Id="rId2" Type="http://schemas.openxmlformats.org/officeDocument/2006/relationships/hyperlink" Target="https://www.justice.gov/criminal-fraud/foreign-corrupt-practices-act" TargetMode="External"/><Relationship Id="rId1" Type="http://schemas.openxmlformats.org/officeDocument/2006/relationships/slideLayout" Target="../slideLayouts/slideLayout2.xml"/><Relationship Id="rId4" Type="http://schemas.openxmlformats.org/officeDocument/2006/relationships/hyperlink" Target="https://www.oecd.org/corruption-integrity/"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61F1AE79-92CC-4C26-8FA8-BF4BE0116129}"/>
              </a:ext>
            </a:extLst>
          </p:cNvPr>
          <p:cNvPicPr>
            <a:picLocks noChangeAspect="1"/>
          </p:cNvPicPr>
          <p:nvPr/>
        </p:nvPicPr>
        <p:blipFill rotWithShape="1">
          <a:blip r:embed="rId2">
            <a:alphaModFix amt="50000"/>
          </a:blip>
          <a:srcRect r="10999" b="-2"/>
          <a:stretch/>
        </p:blipFill>
        <p:spPr>
          <a:xfrm>
            <a:off x="20" y="1"/>
            <a:ext cx="9143980" cy="6857999"/>
          </a:xfrm>
          <a:prstGeom prst="rect">
            <a:avLst/>
          </a:prstGeom>
        </p:spPr>
      </p:pic>
      <p:sp>
        <p:nvSpPr>
          <p:cNvPr id="2" name="Title 1">
            <a:extLst>
              <a:ext uri="{FF2B5EF4-FFF2-40B4-BE49-F238E27FC236}">
                <a16:creationId xmlns:a16="http://schemas.microsoft.com/office/drawing/2014/main" id="{E4875DE4-FB5B-49A2-9C69-6359AAB4C0BD}"/>
              </a:ext>
            </a:extLst>
          </p:cNvPr>
          <p:cNvSpPr>
            <a:spLocks noGrp="1"/>
          </p:cNvSpPr>
          <p:nvPr>
            <p:ph type="ctrTitle"/>
          </p:nvPr>
        </p:nvSpPr>
        <p:spPr>
          <a:xfrm>
            <a:off x="1143000" y="1122362"/>
            <a:ext cx="6858000" cy="2900518"/>
          </a:xfrm>
        </p:spPr>
        <p:txBody>
          <a:bodyPr>
            <a:normAutofit/>
          </a:bodyPr>
          <a:lstStyle/>
          <a:p>
            <a:r>
              <a:rPr lang="en-US">
                <a:solidFill>
                  <a:srgbClr val="FFFFFF"/>
                </a:solidFill>
              </a:rPr>
              <a:t>Ethics and International Business</a:t>
            </a:r>
          </a:p>
        </p:txBody>
      </p:sp>
      <p:sp>
        <p:nvSpPr>
          <p:cNvPr id="3" name="Subtitle 2">
            <a:extLst>
              <a:ext uri="{FF2B5EF4-FFF2-40B4-BE49-F238E27FC236}">
                <a16:creationId xmlns:a16="http://schemas.microsoft.com/office/drawing/2014/main" id="{ACF913BF-362D-43FF-8674-A8F1AF994AB6}"/>
              </a:ext>
            </a:extLst>
          </p:cNvPr>
          <p:cNvSpPr>
            <a:spLocks noGrp="1"/>
          </p:cNvSpPr>
          <p:nvPr>
            <p:ph type="subTitle" idx="1"/>
          </p:nvPr>
        </p:nvSpPr>
        <p:spPr>
          <a:xfrm>
            <a:off x="1143000" y="4159404"/>
            <a:ext cx="6858000" cy="1098395"/>
          </a:xfrm>
        </p:spPr>
        <p:txBody>
          <a:bodyPr>
            <a:normAutofit/>
          </a:bodyPr>
          <a:lstStyle/>
          <a:p>
            <a:r>
              <a:rPr lang="en-US">
                <a:solidFill>
                  <a:srgbClr val="FFFFFF"/>
                </a:solidFill>
              </a:rPr>
              <a:t>Chapter 5</a:t>
            </a:r>
          </a:p>
        </p:txBody>
      </p:sp>
    </p:spTree>
    <p:extLst>
      <p:ext uri="{BB962C8B-B14F-4D97-AF65-F5344CB8AC3E}">
        <p14:creationId xmlns:p14="http://schemas.microsoft.com/office/powerpoint/2010/main" val="1712696500"/>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95D9C98-6B70-4D95-A2CF-FA96464285BD}"/>
              </a:ext>
            </a:extLst>
          </p:cNvPr>
          <p:cNvSpPr>
            <a:spLocks noGrp="1"/>
          </p:cNvSpPr>
          <p:nvPr>
            <p:ph type="title"/>
          </p:nvPr>
        </p:nvSpPr>
        <p:spPr>
          <a:xfrm>
            <a:off x="628650" y="365125"/>
            <a:ext cx="7886700" cy="1325563"/>
          </a:xfrm>
        </p:spPr>
        <p:txBody>
          <a:bodyPr>
            <a:normAutofit/>
          </a:bodyPr>
          <a:lstStyle/>
          <a:p>
            <a:r>
              <a:rPr lang="en-US" dirty="0"/>
              <a:t>Rights Theories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EDEFB9E-ADF2-4751-9192-990C822049D6}"/>
              </a:ext>
            </a:extLst>
          </p:cNvPr>
          <p:cNvSpPr>
            <a:spLocks noGrp="1"/>
          </p:cNvSpPr>
          <p:nvPr>
            <p:ph idx="1"/>
          </p:nvPr>
        </p:nvSpPr>
        <p:spPr>
          <a:xfrm>
            <a:off x="628650" y="1825625"/>
            <a:ext cx="7886700" cy="4351338"/>
          </a:xfrm>
        </p:spPr>
        <p:txBody>
          <a:bodyPr>
            <a:normAutofit/>
          </a:bodyPr>
          <a:lstStyle/>
          <a:p>
            <a:r>
              <a:rPr lang="en-US" dirty="0"/>
              <a:t>Universal declaration of Human Rights</a:t>
            </a:r>
          </a:p>
          <a:p>
            <a:pPr lvl="1"/>
            <a:r>
              <a:rPr lang="en-US" dirty="0"/>
              <a:t>Right to work, free choice for employment and favorable conditions</a:t>
            </a:r>
          </a:p>
          <a:p>
            <a:pPr lvl="1"/>
            <a:r>
              <a:rPr lang="en-US" dirty="0"/>
              <a:t>Without discrimination, the right to equal pay for equal work</a:t>
            </a:r>
          </a:p>
          <a:p>
            <a:pPr lvl="1"/>
            <a:r>
              <a:rPr lang="en-US" dirty="0"/>
              <a:t>Favorable renumeration</a:t>
            </a:r>
          </a:p>
          <a:p>
            <a:pPr lvl="1"/>
            <a:r>
              <a:rPr lang="en-US" dirty="0"/>
              <a:t>Free to join unions</a:t>
            </a:r>
          </a:p>
          <a:p>
            <a:r>
              <a:rPr lang="en-US" dirty="0"/>
              <a:t>Just Distribution (Rawls)</a:t>
            </a:r>
          </a:p>
          <a:p>
            <a:pPr lvl="1"/>
            <a:r>
              <a:rPr lang="en-US" dirty="0"/>
              <a:t>All economic goods and services should be distributed equally, except when an unequal distribution would work to everyone’s advantage</a:t>
            </a:r>
          </a:p>
          <a:p>
            <a:endParaRPr lang="en-US" dirty="0"/>
          </a:p>
        </p:txBody>
      </p:sp>
    </p:spTree>
    <p:extLst>
      <p:ext uri="{BB962C8B-B14F-4D97-AF65-F5344CB8AC3E}">
        <p14:creationId xmlns:p14="http://schemas.microsoft.com/office/powerpoint/2010/main" val="580090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D55E05-51A2-4173-A7FA-869DE4F71A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10087"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6FC517-158F-4C4B-8F0D-C7D12C1CA8AB}"/>
              </a:ext>
            </a:extLst>
          </p:cNvPr>
          <p:cNvSpPr>
            <a:spLocks noGrp="1"/>
          </p:cNvSpPr>
          <p:nvPr>
            <p:ph type="title"/>
          </p:nvPr>
        </p:nvSpPr>
        <p:spPr>
          <a:xfrm>
            <a:off x="628650" y="621792"/>
            <a:ext cx="3596367" cy="5413248"/>
          </a:xfrm>
        </p:spPr>
        <p:txBody>
          <a:bodyPr>
            <a:normAutofit/>
          </a:bodyPr>
          <a:lstStyle/>
          <a:p>
            <a:r>
              <a:rPr lang="en-US" sz="4500">
                <a:solidFill>
                  <a:schemeClr val="bg1"/>
                </a:solidFill>
              </a:rPr>
              <a:t>Ethics in International Business</a:t>
            </a:r>
          </a:p>
        </p:txBody>
      </p:sp>
      <p:sp>
        <p:nvSpPr>
          <p:cNvPr id="3" name="Content Placeholder 2">
            <a:extLst>
              <a:ext uri="{FF2B5EF4-FFF2-40B4-BE49-F238E27FC236}">
                <a16:creationId xmlns:a16="http://schemas.microsoft.com/office/drawing/2014/main" id="{CDF1FB8F-7F56-4DF9-B950-D50C5553D891}"/>
              </a:ext>
            </a:extLst>
          </p:cNvPr>
          <p:cNvSpPr>
            <a:spLocks noGrp="1"/>
          </p:cNvSpPr>
          <p:nvPr>
            <p:ph idx="1"/>
          </p:nvPr>
        </p:nvSpPr>
        <p:spPr>
          <a:xfrm>
            <a:off x="4891087" y="621792"/>
            <a:ext cx="3624262" cy="5413248"/>
          </a:xfrm>
        </p:spPr>
        <p:txBody>
          <a:bodyPr anchor="ctr">
            <a:normAutofit/>
          </a:bodyPr>
          <a:lstStyle/>
          <a:p>
            <a:r>
              <a:rPr lang="en-US" sz="2100"/>
              <a:t>Ethics, CSR, Sustainability affect all societies and companies. In international business these issues become more complex:</a:t>
            </a:r>
          </a:p>
          <a:p>
            <a:pPr lvl="1"/>
            <a:r>
              <a:rPr lang="en-US" sz="2100"/>
              <a:t>Societal Norms</a:t>
            </a:r>
          </a:p>
          <a:p>
            <a:pPr lvl="1"/>
            <a:r>
              <a:rPr lang="en-US" sz="2100"/>
              <a:t>Level of social and economic development</a:t>
            </a:r>
          </a:p>
          <a:p>
            <a:pPr lvl="1"/>
            <a:r>
              <a:rPr lang="en-US" sz="2100"/>
              <a:t>Differences in Laws, Regulations</a:t>
            </a:r>
          </a:p>
          <a:p>
            <a:pPr lvl="1"/>
            <a:r>
              <a:rPr lang="en-US" sz="2100"/>
              <a:t>Differences in Business practices</a:t>
            </a:r>
          </a:p>
        </p:txBody>
      </p:sp>
    </p:spTree>
    <p:extLst>
      <p:ext uri="{BB962C8B-B14F-4D97-AF65-F5344CB8AC3E}">
        <p14:creationId xmlns:p14="http://schemas.microsoft.com/office/powerpoint/2010/main" val="1260159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C004D-A57B-4AD2-B748-4E94D91208FC}"/>
              </a:ext>
            </a:extLst>
          </p:cNvPr>
          <p:cNvSpPr>
            <a:spLocks noGrp="1"/>
          </p:cNvSpPr>
          <p:nvPr>
            <p:ph type="title"/>
          </p:nvPr>
        </p:nvSpPr>
        <p:spPr>
          <a:xfrm>
            <a:off x="3724072" y="629268"/>
            <a:ext cx="4939868" cy="1286160"/>
          </a:xfrm>
        </p:spPr>
        <p:txBody>
          <a:bodyPr anchor="b">
            <a:normAutofit/>
          </a:bodyPr>
          <a:lstStyle/>
          <a:p>
            <a:r>
              <a:rPr lang="en-US" dirty="0"/>
              <a:t>Definition </a:t>
            </a:r>
          </a:p>
        </p:txBody>
      </p:sp>
      <p:sp>
        <p:nvSpPr>
          <p:cNvPr id="3" name="Content Placeholder 2">
            <a:extLst>
              <a:ext uri="{FF2B5EF4-FFF2-40B4-BE49-F238E27FC236}">
                <a16:creationId xmlns:a16="http://schemas.microsoft.com/office/drawing/2014/main" id="{2FAB698E-D828-4E8B-9ADF-5D0B77D70450}"/>
              </a:ext>
            </a:extLst>
          </p:cNvPr>
          <p:cNvSpPr>
            <a:spLocks noGrp="1"/>
          </p:cNvSpPr>
          <p:nvPr>
            <p:ph idx="1"/>
          </p:nvPr>
        </p:nvSpPr>
        <p:spPr>
          <a:xfrm>
            <a:off x="3724073" y="2438400"/>
            <a:ext cx="4939867" cy="3785419"/>
          </a:xfrm>
        </p:spPr>
        <p:txBody>
          <a:bodyPr>
            <a:normAutofit/>
          </a:bodyPr>
          <a:lstStyle/>
          <a:p>
            <a:r>
              <a:rPr lang="en-US" sz="1700" dirty="0"/>
              <a:t>Ethics – refers to accepted principles of right or wrong that govern the conduct of a person, the members of a profession, or the actions of an organization. </a:t>
            </a:r>
          </a:p>
        </p:txBody>
      </p:sp>
      <p:pic>
        <p:nvPicPr>
          <p:cNvPr id="5" name="Picture 4">
            <a:extLst>
              <a:ext uri="{FF2B5EF4-FFF2-40B4-BE49-F238E27FC236}">
                <a16:creationId xmlns:a16="http://schemas.microsoft.com/office/drawing/2014/main" id="{9A141381-756D-4565-BAFE-1E63180F4550}"/>
              </a:ext>
            </a:extLst>
          </p:cNvPr>
          <p:cNvPicPr>
            <a:picLocks noChangeAspect="1"/>
          </p:cNvPicPr>
          <p:nvPr/>
        </p:nvPicPr>
        <p:blipFill rotWithShape="1">
          <a:blip r:embed="rId2"/>
          <a:srcRect l="35084" r="26894"/>
          <a:stretch/>
        </p:blipFill>
        <p:spPr>
          <a:xfrm>
            <a:off x="20" y="10"/>
            <a:ext cx="3476673"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10700" y="2115117"/>
            <a:ext cx="4732020" cy="0"/>
          </a:xfrm>
          <a:prstGeom prst="line">
            <a:avLst/>
          </a:prstGeom>
          <a:ln w="19050">
            <a:solidFill>
              <a:srgbClr val="B38F6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7735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D55E05-51A2-4173-A7FA-869DE4F71A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10087"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AF8B2B-0049-4954-BDD9-198023F3D826}"/>
              </a:ext>
            </a:extLst>
          </p:cNvPr>
          <p:cNvSpPr>
            <a:spLocks noGrp="1"/>
          </p:cNvSpPr>
          <p:nvPr>
            <p:ph type="title"/>
          </p:nvPr>
        </p:nvSpPr>
        <p:spPr>
          <a:xfrm>
            <a:off x="628650" y="621792"/>
            <a:ext cx="3596367" cy="5413248"/>
          </a:xfrm>
        </p:spPr>
        <p:txBody>
          <a:bodyPr>
            <a:normAutofit/>
          </a:bodyPr>
          <a:lstStyle/>
          <a:p>
            <a:r>
              <a:rPr lang="en-US" sz="4500">
                <a:solidFill>
                  <a:schemeClr val="bg1"/>
                </a:solidFill>
              </a:rPr>
              <a:t>Major Issues</a:t>
            </a:r>
          </a:p>
        </p:txBody>
      </p:sp>
      <p:sp>
        <p:nvSpPr>
          <p:cNvPr id="3" name="Content Placeholder 2">
            <a:extLst>
              <a:ext uri="{FF2B5EF4-FFF2-40B4-BE49-F238E27FC236}">
                <a16:creationId xmlns:a16="http://schemas.microsoft.com/office/drawing/2014/main" id="{98940434-64ED-4EA8-823A-74CF47C3F9AB}"/>
              </a:ext>
            </a:extLst>
          </p:cNvPr>
          <p:cNvSpPr>
            <a:spLocks noGrp="1"/>
          </p:cNvSpPr>
          <p:nvPr>
            <p:ph idx="1"/>
          </p:nvPr>
        </p:nvSpPr>
        <p:spPr>
          <a:xfrm>
            <a:off x="4891087" y="621792"/>
            <a:ext cx="3624262" cy="5413248"/>
          </a:xfrm>
        </p:spPr>
        <p:txBody>
          <a:bodyPr anchor="ctr">
            <a:normAutofit/>
          </a:bodyPr>
          <a:lstStyle/>
          <a:p>
            <a:r>
              <a:rPr lang="en-US" sz="2100"/>
              <a:t>Human Rights</a:t>
            </a:r>
          </a:p>
          <a:p>
            <a:r>
              <a:rPr lang="en-US" sz="2100"/>
              <a:t>Employment Issues</a:t>
            </a:r>
          </a:p>
          <a:p>
            <a:r>
              <a:rPr lang="en-US" sz="2100"/>
              <a:t>Environmental Impacts</a:t>
            </a:r>
          </a:p>
          <a:p>
            <a:r>
              <a:rPr lang="en-US" sz="2100"/>
              <a:t>Corruption</a:t>
            </a:r>
          </a:p>
          <a:p>
            <a:endParaRPr lang="en-US" sz="2100"/>
          </a:p>
        </p:txBody>
      </p:sp>
    </p:spTree>
    <p:extLst>
      <p:ext uri="{BB962C8B-B14F-4D97-AF65-F5344CB8AC3E}">
        <p14:creationId xmlns:p14="http://schemas.microsoft.com/office/powerpoint/2010/main" val="3470435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6243D-8506-4E96-83F6-208D5FA224C2}"/>
              </a:ext>
            </a:extLst>
          </p:cNvPr>
          <p:cNvSpPr>
            <a:spLocks noGrp="1"/>
          </p:cNvSpPr>
          <p:nvPr>
            <p:ph type="title"/>
          </p:nvPr>
        </p:nvSpPr>
        <p:spPr>
          <a:xfrm>
            <a:off x="1240022" y="365760"/>
            <a:ext cx="7025402" cy="1188720"/>
          </a:xfrm>
        </p:spPr>
        <p:txBody>
          <a:bodyPr>
            <a:normAutofit/>
          </a:bodyPr>
          <a:lstStyle/>
          <a:p>
            <a:r>
              <a:rPr lang="en-US" dirty="0"/>
              <a:t>Corruption</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23075"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0"/>
            <a:ext cx="9144000"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728740"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DE93E922-1B89-489C-A78C-4A71BAF1B58D}"/>
              </a:ext>
            </a:extLst>
          </p:cNvPr>
          <p:cNvSpPr>
            <a:spLocks noGrp="1"/>
          </p:cNvSpPr>
          <p:nvPr>
            <p:ph idx="1"/>
          </p:nvPr>
        </p:nvSpPr>
        <p:spPr>
          <a:xfrm>
            <a:off x="1240022" y="2176272"/>
            <a:ext cx="7025403" cy="4041648"/>
          </a:xfrm>
        </p:spPr>
        <p:txBody>
          <a:bodyPr anchor="t">
            <a:normAutofit/>
          </a:bodyPr>
          <a:lstStyle/>
          <a:p>
            <a:pPr marL="0" indent="0">
              <a:buNone/>
            </a:pPr>
            <a:r>
              <a:rPr lang="en-US" sz="2100"/>
              <a:t>Foreign Corrupt Practices Act </a:t>
            </a:r>
          </a:p>
          <a:p>
            <a:pPr marL="457200" lvl="1" indent="0">
              <a:buNone/>
            </a:pPr>
            <a:r>
              <a:rPr lang="en-US" sz="2100">
                <a:hlinkClick r:id="rId2"/>
              </a:rPr>
              <a:t>https://www.justice.gov/criminal-fraud/foreign-corrupt-practices-act</a:t>
            </a:r>
            <a:r>
              <a:rPr lang="en-US" sz="2100"/>
              <a:t> </a:t>
            </a:r>
          </a:p>
          <a:p>
            <a:pPr marL="0" indent="0">
              <a:buNone/>
            </a:pPr>
            <a:r>
              <a:rPr lang="en-US" sz="2100"/>
              <a:t>Facilitation Payments</a:t>
            </a:r>
          </a:p>
          <a:p>
            <a:pPr marL="0" indent="0">
              <a:buNone/>
            </a:pPr>
            <a:r>
              <a:rPr lang="en-US" sz="2100"/>
              <a:t>Corruption Index </a:t>
            </a:r>
          </a:p>
          <a:p>
            <a:pPr marL="457200" lvl="1" indent="0">
              <a:buNone/>
            </a:pPr>
            <a:r>
              <a:rPr lang="en-US" sz="2100">
                <a:hlinkClick r:id="rId3"/>
              </a:rPr>
              <a:t>www.transparency.de</a:t>
            </a:r>
            <a:r>
              <a:rPr lang="en-US" sz="2100"/>
              <a:t>  </a:t>
            </a:r>
          </a:p>
          <a:p>
            <a:pPr marL="0" indent="0">
              <a:buNone/>
            </a:pPr>
            <a:r>
              <a:rPr lang="en-US" sz="2100"/>
              <a:t>OECD – Anti-bribery convention </a:t>
            </a:r>
          </a:p>
          <a:p>
            <a:pPr marL="457200" lvl="1" indent="0">
              <a:buNone/>
            </a:pPr>
            <a:r>
              <a:rPr lang="en-US" sz="2100">
                <a:hlinkClick r:id="rId4"/>
              </a:rPr>
              <a:t>https://www.oecd.org/corruption-integrity/</a:t>
            </a:r>
            <a:r>
              <a:rPr lang="en-US" sz="2100"/>
              <a:t> </a:t>
            </a:r>
          </a:p>
        </p:txBody>
      </p:sp>
    </p:spTree>
    <p:extLst>
      <p:ext uri="{BB962C8B-B14F-4D97-AF65-F5344CB8AC3E}">
        <p14:creationId xmlns:p14="http://schemas.microsoft.com/office/powerpoint/2010/main" val="1696862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2653EFE1-4FD5-4D2D-845F-C0EEA0F3134B}"/>
              </a:ext>
            </a:extLst>
          </p:cNvPr>
          <p:cNvSpPr>
            <a:spLocks noGrp="1"/>
          </p:cNvSpPr>
          <p:nvPr>
            <p:ph type="title"/>
          </p:nvPr>
        </p:nvSpPr>
        <p:spPr>
          <a:xfrm>
            <a:off x="628650" y="365125"/>
            <a:ext cx="7886700" cy="1325563"/>
          </a:xfrm>
        </p:spPr>
        <p:txBody>
          <a:bodyPr>
            <a:normAutofit/>
          </a:bodyPr>
          <a:lstStyle/>
          <a:p>
            <a:r>
              <a:rPr lang="en-US" dirty="0"/>
              <a:t>Ethical Dilemmas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8885CA4-1876-4030-99DC-C08A8C5F78B2}"/>
              </a:ext>
            </a:extLst>
          </p:cNvPr>
          <p:cNvSpPr>
            <a:spLocks noGrp="1"/>
          </p:cNvSpPr>
          <p:nvPr>
            <p:ph idx="1"/>
          </p:nvPr>
        </p:nvSpPr>
        <p:spPr>
          <a:xfrm>
            <a:off x="628650" y="1825625"/>
            <a:ext cx="7886700" cy="4351338"/>
          </a:xfrm>
        </p:spPr>
        <p:txBody>
          <a:bodyPr>
            <a:normAutofit/>
          </a:bodyPr>
          <a:lstStyle/>
          <a:p>
            <a:pPr marL="0" indent="0">
              <a:buNone/>
            </a:pPr>
            <a:r>
              <a:rPr lang="en-US" dirty="0"/>
              <a:t>Ethical dilemma – situations in which none of the available alternatives seems ethically acceptable.</a:t>
            </a:r>
          </a:p>
          <a:p>
            <a:pPr marL="0" indent="0">
              <a:buNone/>
            </a:pPr>
            <a:endParaRPr lang="en-US" dirty="0"/>
          </a:p>
          <a:p>
            <a:pPr marL="0" indent="0">
              <a:buNone/>
            </a:pPr>
            <a:r>
              <a:rPr lang="en-US" dirty="0"/>
              <a:t>Every situation involves trade-offs</a:t>
            </a:r>
          </a:p>
          <a:p>
            <a:pPr marL="0" indent="0">
              <a:buNone/>
            </a:pPr>
            <a:r>
              <a:rPr lang="en-US" dirty="0"/>
              <a:t>	</a:t>
            </a:r>
            <a:r>
              <a:rPr lang="en-US" i="1"/>
              <a:t>Consider the 12-year-old girl who worked by cleaning the factory floor. The multinational 	requires her to be replaced by an Adult. But the 12 yr. old was an orphan and her job 	provided income to her and her 6 yr. old brother. After being let go, the girl becomes 	desperate…. Read the story in the text.</a:t>
            </a:r>
          </a:p>
        </p:txBody>
      </p:sp>
    </p:spTree>
    <p:extLst>
      <p:ext uri="{BB962C8B-B14F-4D97-AF65-F5344CB8AC3E}">
        <p14:creationId xmlns:p14="http://schemas.microsoft.com/office/powerpoint/2010/main" val="3087916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62BF6-3698-473B-A013-E02FA3AE928C}"/>
              </a:ext>
            </a:extLst>
          </p:cNvPr>
          <p:cNvSpPr>
            <a:spLocks noGrp="1"/>
          </p:cNvSpPr>
          <p:nvPr>
            <p:ph type="title"/>
          </p:nvPr>
        </p:nvSpPr>
        <p:spPr/>
        <p:txBody>
          <a:bodyPr/>
          <a:lstStyle/>
          <a:p>
            <a:r>
              <a:rPr lang="en-US" dirty="0"/>
              <a:t>Determinants of Ethical Behavior</a:t>
            </a:r>
          </a:p>
        </p:txBody>
      </p:sp>
      <p:pic>
        <p:nvPicPr>
          <p:cNvPr id="4" name="Content Placeholder 3">
            <a:extLst>
              <a:ext uri="{FF2B5EF4-FFF2-40B4-BE49-F238E27FC236}">
                <a16:creationId xmlns:a16="http://schemas.microsoft.com/office/drawing/2014/main" id="{96F66E6F-B7DD-4A57-AB60-30D75DB74405}"/>
              </a:ext>
            </a:extLst>
          </p:cNvPr>
          <p:cNvPicPr>
            <a:picLocks noGrp="1" noChangeAspect="1"/>
          </p:cNvPicPr>
          <p:nvPr>
            <p:ph idx="1"/>
          </p:nvPr>
        </p:nvPicPr>
        <p:blipFill rotWithShape="1">
          <a:blip r:embed="rId2"/>
          <a:srcRect l="24210" t="33027" r="23135" b="7274"/>
          <a:stretch/>
        </p:blipFill>
        <p:spPr>
          <a:xfrm>
            <a:off x="1808017" y="1974273"/>
            <a:ext cx="5963218" cy="3803073"/>
          </a:xfrm>
          <a:prstGeom prst="rect">
            <a:avLst/>
          </a:prstGeom>
        </p:spPr>
      </p:pic>
    </p:spTree>
    <p:extLst>
      <p:ext uri="{BB962C8B-B14F-4D97-AF65-F5344CB8AC3E}">
        <p14:creationId xmlns:p14="http://schemas.microsoft.com/office/powerpoint/2010/main" val="2120499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5A82D40-5DE7-4C99-BEB1-C3D566280CC9}"/>
              </a:ext>
            </a:extLst>
          </p:cNvPr>
          <p:cNvSpPr>
            <a:spLocks noGrp="1"/>
          </p:cNvSpPr>
          <p:nvPr>
            <p:ph type="title"/>
          </p:nvPr>
        </p:nvSpPr>
        <p:spPr>
          <a:xfrm>
            <a:off x="628650" y="365125"/>
            <a:ext cx="7886700" cy="1325563"/>
          </a:xfrm>
        </p:spPr>
        <p:txBody>
          <a:bodyPr>
            <a:normAutofit/>
          </a:bodyPr>
          <a:lstStyle/>
          <a:p>
            <a:r>
              <a:rPr lang="en-US" dirty="0"/>
              <a:t>Philosophical Approaches to Ethical Behavior</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FDC9384-DF04-42D3-B5EA-FA4FF26D35E4}"/>
              </a:ext>
            </a:extLst>
          </p:cNvPr>
          <p:cNvSpPr>
            <a:spLocks noGrp="1"/>
          </p:cNvSpPr>
          <p:nvPr>
            <p:ph idx="1"/>
          </p:nvPr>
        </p:nvSpPr>
        <p:spPr>
          <a:xfrm>
            <a:off x="628650" y="1825625"/>
            <a:ext cx="7886700" cy="4351338"/>
          </a:xfrm>
        </p:spPr>
        <p:txBody>
          <a:bodyPr>
            <a:normAutofit/>
          </a:bodyPr>
          <a:lstStyle/>
          <a:p>
            <a:r>
              <a:rPr lang="en-US" dirty="0"/>
              <a:t>Straw Men</a:t>
            </a:r>
          </a:p>
          <a:p>
            <a:pPr lvl="1"/>
            <a:r>
              <a:rPr lang="en-US" dirty="0"/>
              <a:t>Freidman Doctrine – business’ job is to create profit for shareholders within the rules of the game</a:t>
            </a:r>
          </a:p>
          <a:p>
            <a:pPr lvl="1"/>
            <a:r>
              <a:rPr lang="en-US" dirty="0"/>
              <a:t>Cultural Relativism – determined from culture</a:t>
            </a:r>
          </a:p>
          <a:p>
            <a:pPr lvl="1"/>
            <a:r>
              <a:rPr lang="en-US" dirty="0"/>
              <a:t>Righteous Moralist – or Ethnocentric – applying one’s own ethics (home country) – to all situations</a:t>
            </a:r>
          </a:p>
          <a:p>
            <a:pPr lvl="1"/>
            <a:r>
              <a:rPr lang="en-US" dirty="0"/>
              <a:t>Naïve Immoralist – “honor amongst thieves” – if the unethical behavior is acceptable in that country, then take advantage and do the same</a:t>
            </a:r>
          </a:p>
          <a:p>
            <a:pPr marL="457200" lvl="1" indent="0">
              <a:buNone/>
            </a:pPr>
            <a:endParaRPr lang="en-US" dirty="0"/>
          </a:p>
          <a:p>
            <a:pPr lvl="1"/>
            <a:endParaRPr lang="en-US" dirty="0"/>
          </a:p>
        </p:txBody>
      </p:sp>
    </p:spTree>
    <p:extLst>
      <p:ext uri="{BB962C8B-B14F-4D97-AF65-F5344CB8AC3E}">
        <p14:creationId xmlns:p14="http://schemas.microsoft.com/office/powerpoint/2010/main" val="941516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7B8BFDBD-2A29-47CB-BF7C-0DD2E2A73C2D}"/>
              </a:ext>
            </a:extLst>
          </p:cNvPr>
          <p:cNvSpPr>
            <a:spLocks noGrp="1"/>
          </p:cNvSpPr>
          <p:nvPr>
            <p:ph type="title"/>
          </p:nvPr>
        </p:nvSpPr>
        <p:spPr>
          <a:xfrm>
            <a:off x="628650" y="365125"/>
            <a:ext cx="7886700" cy="1325563"/>
          </a:xfrm>
        </p:spPr>
        <p:txBody>
          <a:bodyPr>
            <a:normAutofit/>
          </a:bodyPr>
          <a:lstStyle/>
          <a:p>
            <a:r>
              <a:rPr lang="en-US" dirty="0"/>
              <a:t>Philosophical Approaches to Ethical Behavior</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5FCD594-8E40-4AE3-94BC-6D2172128243}"/>
              </a:ext>
            </a:extLst>
          </p:cNvPr>
          <p:cNvSpPr>
            <a:spLocks noGrp="1"/>
          </p:cNvSpPr>
          <p:nvPr>
            <p:ph idx="1"/>
          </p:nvPr>
        </p:nvSpPr>
        <p:spPr>
          <a:xfrm>
            <a:off x="628650" y="1825625"/>
            <a:ext cx="7886700" cy="4351338"/>
          </a:xfrm>
        </p:spPr>
        <p:txBody>
          <a:bodyPr>
            <a:normAutofit/>
          </a:bodyPr>
          <a:lstStyle/>
          <a:p>
            <a:pPr marL="0" indent="0">
              <a:buNone/>
            </a:pPr>
            <a:r>
              <a:rPr lang="en-US" sz="2600" u="sng"/>
              <a:t>Utilitarian and Kantian Ethics</a:t>
            </a:r>
          </a:p>
          <a:p>
            <a:pPr marL="0" indent="0">
              <a:buNone/>
            </a:pPr>
            <a:r>
              <a:rPr lang="en-US" sz="2600"/>
              <a:t>Utilitarian (Hume, Mill and Bentham) – actions are judged desirable if it leads to the best possible balance of good consequences over bad consequences (cost-benefit analysis).</a:t>
            </a:r>
          </a:p>
          <a:p>
            <a:pPr marL="0" indent="0">
              <a:buNone/>
            </a:pPr>
            <a:r>
              <a:rPr lang="en-US" sz="2600" u="sng"/>
              <a:t>Kantian Ethics </a:t>
            </a:r>
            <a:r>
              <a:rPr lang="en-US" sz="2600"/>
              <a:t>– holds that people should be treated as an end in and of themselves, not as a means to an end.</a:t>
            </a:r>
          </a:p>
          <a:p>
            <a:pPr marL="0" indent="0">
              <a:buNone/>
            </a:pPr>
            <a:endParaRPr lang="en-US" sz="2600"/>
          </a:p>
          <a:p>
            <a:pPr marL="0" indent="0">
              <a:buNone/>
            </a:pPr>
            <a:endParaRPr lang="en-US" sz="2600"/>
          </a:p>
          <a:p>
            <a:pPr marL="0" indent="0">
              <a:buNone/>
            </a:pPr>
            <a:r>
              <a:rPr lang="en-US" sz="2600"/>
              <a:t>	</a:t>
            </a:r>
          </a:p>
        </p:txBody>
      </p:sp>
    </p:spTree>
    <p:extLst>
      <p:ext uri="{BB962C8B-B14F-4D97-AF65-F5344CB8AC3E}">
        <p14:creationId xmlns:p14="http://schemas.microsoft.com/office/powerpoint/2010/main" val="17355227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421</Words>
  <Application>Microsoft Macintosh PowerPoint</Application>
  <PresentationFormat>On-screen Show (4:3)</PresentationFormat>
  <Paragraphs>50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Ethics and International Business</vt:lpstr>
      <vt:lpstr>Ethics in International Business</vt:lpstr>
      <vt:lpstr>Definition </vt:lpstr>
      <vt:lpstr>Major Issues</vt:lpstr>
      <vt:lpstr>Corruption</vt:lpstr>
      <vt:lpstr>Ethical Dilemmas</vt:lpstr>
      <vt:lpstr>Determinants of Ethical Behavior</vt:lpstr>
      <vt:lpstr>Philosophical Approaches to Ethical Behavior</vt:lpstr>
      <vt:lpstr>Philosophical Approaches to Ethical Behavior</vt:lpstr>
      <vt:lpstr>Rights Theories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Ethics and International Business</dc:title>
  <dc:creator>jeff williamson</dc:creator>
  <cp:lastModifiedBy>Yazeed Al-dhubaii</cp:lastModifiedBy>
  <cp:revision>1</cp:revision>
  <dcterms:created xsi:type="dcterms:W3CDTF">2020-09-17T00:24:41Z</dcterms:created>
  <dcterms:modified xsi:type="dcterms:W3CDTF">2021-02-23T22:20:12Z</dcterms:modified>
</cp:coreProperties>
</file>